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994" r:id="rId2"/>
  </p:sldMasterIdLst>
  <p:notesMasterIdLst>
    <p:notesMasterId r:id="rId9"/>
  </p:notesMasterIdLst>
  <p:sldIdLst>
    <p:sldId id="289" r:id="rId3"/>
    <p:sldId id="290" r:id="rId4"/>
    <p:sldId id="296" r:id="rId5"/>
    <p:sldId id="312" r:id="rId6"/>
    <p:sldId id="299" r:id="rId7"/>
    <p:sldId id="280" r:id="rId8"/>
  </p:sldIdLst>
  <p:sldSz cx="9906000" cy="6858000" type="A4"/>
  <p:notesSz cx="7315200" cy="96012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70D8FA"/>
    <a:srgbClr val="FF0000"/>
    <a:srgbClr val="00F9F8"/>
    <a:srgbClr val="0099FF"/>
    <a:srgbClr val="A0688C"/>
    <a:srgbClr val="FFFF00"/>
    <a:srgbClr val="33CCFF"/>
    <a:srgbClr val="A50021"/>
    <a:srgbClr val="178C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77"/>
    <p:restoredTop sz="94380"/>
  </p:normalViewPr>
  <p:slideViewPr>
    <p:cSldViewPr>
      <p:cViewPr>
        <p:scale>
          <a:sx n="81" d="100"/>
          <a:sy n="81" d="100"/>
        </p:scale>
        <p:origin x="184" y="46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E788C5B-CC7A-4321-8D5F-436CD71B6231}" type="datetimeFigureOut">
              <a:rPr lang="it-IT" smtClean="0"/>
              <a:pPr/>
              <a:t>08/01/26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720725"/>
            <a:ext cx="52006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5675664-25FC-48C4-A204-463F1A210E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D7E79-39D6-4529-B015-8D3FF086824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AA8DA-36E7-410D-A8B9-5A51F162427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7F31D-8575-43F2-ACCC-26FBBCC20F2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CE439B-C307-4E40-947F-AC2FC88E4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A31D7D-00F3-F149-9F96-B926A44A5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DACFA2-E64E-854B-A4FD-040B7E093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8D4D2-F4C8-D046-99D6-13A9E35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C5C5C5-1D85-884A-85EE-C17B841E0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625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920F0A-D3A2-1941-90DE-A92CA1DE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3D5ECF-EE2D-324A-A575-DDE4C61D4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C76316-9BEF-7142-A223-C93A437C7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D3A38C-453C-0D42-9969-CF363EBB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4514F8-D172-8144-96EE-A87398B5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402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A8DB2F-C38D-DC46-8D14-372568F7F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3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4E61CA-D41D-9149-B2A2-660700C0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68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0DBDCD-23B3-104A-8FBE-84D0EA2E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6165D0-6CE0-414C-9CF5-F18F986A4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9F1DB4-5C3E-DB40-A346-0C808F17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432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D94E0B-FC8F-8847-B797-E22AA32C4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37115-57BE-CF47-BE8E-81CCF8337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597543F-7BB3-7C42-8B40-599CCAAFB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7DAE1A-6AAF-054C-83BD-FEE51F94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5262A7-4DB8-3240-B3C0-9E5C23749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C2D8364-74D4-D547-BC6E-0233336D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88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399710-8BB7-F044-B03E-D462694B1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D7457A1-5A61-9F40-AA78-EAF854DDD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0232082-1154-C542-8575-D5FB1F7F7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9226DE4-273A-E94C-B5F2-D66EEB42E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55D1C7B-85F5-B540-B921-B429E41C0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274B53F-3CA6-3540-BD83-7DA1061F6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C27C652-20AB-DB41-8782-C6900AE7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3F03432-9AE5-6F4F-A304-882E9C9F3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67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EFC4A9-80E7-1347-81BF-D284679D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7E72C5-C652-8A48-BC06-7E09344C2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BA4C33-CB97-6847-A193-90793BAF7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C4786D4-0B47-984D-826F-4C1852000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68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7F9F6A7-CF56-AB40-AEA4-3F40A3514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50928DE-B2C0-BD42-9B6F-15EFAD7D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BC5C85-F31E-2E40-971A-63D28EDD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041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28B354-002B-C54B-95ED-89AFD399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C1E084-1B0D-FA41-98BA-BF2E89106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30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9287E7-05D6-894E-94E9-C49EBCFCA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B0E797E-D055-0F4B-99C6-8DCEC90F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69CD55-CA35-954E-ABF6-E7994785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08E263-0FD7-8C41-A5C7-9576D2DC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22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3B2DB-B68C-4FBC-A6EE-248A2013D7D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A76EE-0436-984A-ACE8-E5E6CC83A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2F7F596-B79B-7C4E-ABDA-3D00F84BA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30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8B783B-8FEF-0849-9B48-CC70D38D3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413609-66B6-2946-A3DA-2D2C2EC2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29BA67-A1BD-394C-9DE5-C466BCD1F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7C1DE1-8D32-BF43-938A-EF3C4084F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32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4F95B-3871-1B41-81EC-2DD2A79A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6A410D-1B5B-284B-9AF0-3D7D455F1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D8850A-9DE0-394C-A1F3-6DE4CAA1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ABF6D5-C9E6-E242-83AE-FC334282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04194D-7B2D-1D42-AAF9-CAA20F66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98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D76845D-C0C3-0847-AEE7-2AFE63E4CC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67C3BB-E3DD-A64D-B71D-48AEC2DA5C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88439D-30E8-AC41-A42A-EA1CAC1D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08/01/26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F015FD-31AC-DF42-9484-277F44AB6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20C5B5-A6E1-8E41-A504-D680F212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15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742950" y="152400"/>
            <a:ext cx="8337550" cy="5334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DFB69-B051-4AA9-9E1B-DBC945AAF1ED}" type="slidenum">
              <a:rPr lang="it-IT" alt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3568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3B89-AC9F-4CE3-BC05-6F1248042EA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16502-6742-4729-8C69-D212BEFCB2B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91C32-A387-4B79-888D-363B6254275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D7E77-A451-48BA-AE5A-6C4455458B9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64CD3-ADEA-4E8F-AA24-A05B7917E20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8A824-7329-4DC2-BD48-4E8F763607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A447D-CDCC-4255-BB03-8FB242226AF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969CD25-05E8-4583-944B-35EB685D38D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EBB1ED1-46FA-1F48-839F-382FDBB9E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75F915-F556-0742-87AB-087A72FAD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A0F02E-346B-EC4B-BEBA-5AD4AF988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3E095C0-36C2-0343-8DB4-D8F656931593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08/01/26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2B51D6-1E9F-0742-AA46-7192A6FE1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5" y="6356355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676B60-65E6-FF49-83A7-3C6486542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5CD2187-9FA3-7945-B8E5-1D728521926D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51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rmic8fy006@istruzione.it" TargetMode="External"/><Relationship Id="rId2" Type="http://schemas.openxmlformats.org/officeDocument/2006/relationships/hyperlink" Target="https://www.icmariolodi.edu.it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roberto.dimatteo1@scuola.istruzione.com" TargetMode="External"/><Relationship Id="rId4" Type="http://schemas.openxmlformats.org/officeDocument/2006/relationships/hyperlink" Target="mailto:rmic8fy006@pec.istruzione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5300" y="1124745"/>
            <a:ext cx="9138220" cy="5616624"/>
          </a:xfrm>
          <a:solidFill>
            <a:schemeClr val="bg1"/>
          </a:solidFill>
        </p:spPr>
        <p:txBody>
          <a:bodyPr/>
          <a:lstStyle/>
          <a:p>
            <a:pPr marL="457200" indent="-457200">
              <a:buAutoNum type="alphaLcPeriod"/>
            </a:pPr>
            <a:endParaRPr lang="it-IT" sz="2000" dirty="0"/>
          </a:p>
          <a:p>
            <a:pPr marL="0" indent="0">
              <a:buNone/>
            </a:pPr>
            <a:r>
              <a:rPr lang="it-IT" b="1" dirty="0"/>
              <a:t>ENTRANO DI DIRITTO:</a:t>
            </a:r>
            <a:endParaRPr lang="it-IT" dirty="0"/>
          </a:p>
          <a:p>
            <a:pPr lvl="0"/>
            <a:r>
              <a:rPr lang="it-IT" sz="2400" dirty="0"/>
              <a:t>Alunni diversamente abili appartenenti al territorio e in relazione ai posti disponibili (L.104/92. art.3), con un massimo di 2 per classe e priorità per chi ha il comma 3;</a:t>
            </a:r>
          </a:p>
          <a:p>
            <a:pPr lvl="0"/>
            <a:r>
              <a:rPr lang="it-IT" sz="2400" dirty="0"/>
              <a:t>Alunni appartenenti al territorio con una situazione familiare, socio-economica particolarmente gravosa, purché opportunamente documentata e comprovata da una sentenza del Tribunale dei minori</a:t>
            </a:r>
          </a:p>
          <a:p>
            <a:pPr lvl="0"/>
            <a:r>
              <a:rPr lang="it-IT" sz="2400" dirty="0"/>
              <a:t>Alunni provenienti dalla Scuola Primaria del I.C. “Mario Lodi</a:t>
            </a:r>
            <a:r>
              <a:rPr lang="it-IT" dirty="0"/>
              <a:t>”.</a:t>
            </a:r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r>
              <a:rPr lang="it-IT" sz="2400" b="1" u="sng" dirty="0"/>
              <a:t>La scuola secondaria è in grado di accogliere tutte le domande. </a:t>
            </a:r>
          </a:p>
          <a:p>
            <a:pPr marL="0" indent="0">
              <a:buNone/>
            </a:pPr>
            <a:r>
              <a:rPr lang="it-IT" sz="2400" b="1" dirty="0"/>
              <a:t>Esauriti i casi precedenti, solo in caso di necessità, la graduatoria sarà formulata tenendo conto dei seguenti criteri.</a:t>
            </a:r>
          </a:p>
          <a:p>
            <a:pPr marL="0" indent="0">
              <a:buNone/>
            </a:pPr>
            <a:endParaRPr lang="it-IT" sz="2000" dirty="0"/>
          </a:p>
          <a:p>
            <a:pPr>
              <a:buNone/>
            </a:pPr>
            <a:endParaRPr lang="it-IT" sz="20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629816"/>
            <a:ext cx="8915400" cy="1143000"/>
          </a:xfrm>
        </p:spPr>
        <p:txBody>
          <a:bodyPr/>
          <a:lstStyle/>
          <a:p>
            <a:r>
              <a:rPr lang="it-IT" sz="3600" b="1" dirty="0">
                <a:solidFill>
                  <a:srgbClr val="0070C0"/>
                </a:solidFill>
              </a:rPr>
              <a:t>CRITERI E ATTRIBUZIONE PUNTEGGIO</a:t>
            </a:r>
            <a:r>
              <a:rPr lang="it-IT" sz="3600" dirty="0">
                <a:solidFill>
                  <a:srgbClr val="0070C0"/>
                </a:solidFill>
              </a:rPr>
              <a:t> </a:t>
            </a:r>
            <a:r>
              <a:rPr lang="it-IT" sz="3600" b="1" dirty="0">
                <a:solidFill>
                  <a:srgbClr val="0070C0"/>
                </a:solidFill>
              </a:rPr>
              <a:t>SCUOLA SECONDARIA </a:t>
            </a:r>
            <a:r>
              <a:rPr lang="it-IT" sz="3600" b="1" dirty="0" err="1">
                <a:solidFill>
                  <a:srgbClr val="0070C0"/>
                </a:solidFill>
              </a:rPr>
              <a:t>DI</a:t>
            </a:r>
            <a:r>
              <a:rPr lang="it-IT" sz="3600" b="1" dirty="0">
                <a:solidFill>
                  <a:srgbClr val="0070C0"/>
                </a:solidFill>
              </a:rPr>
              <a:t> I GRADO</a:t>
            </a:r>
            <a:br>
              <a:rPr lang="it-IT" sz="3600" dirty="0">
                <a:solidFill>
                  <a:srgbClr val="0070C0"/>
                </a:solidFill>
              </a:rPr>
            </a:br>
            <a:endParaRPr lang="it-IT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2480" y="245822"/>
            <a:ext cx="9433048" cy="6357982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it-IT" sz="3600" b="1" dirty="0">
                <a:solidFill>
                  <a:srgbClr val="0070C0"/>
                </a:solidFill>
              </a:rPr>
              <a:t>TERRITORIALITA’</a:t>
            </a:r>
            <a:endParaRPr lang="it-IT" sz="2800" dirty="0"/>
          </a:p>
          <a:p>
            <a:pPr>
              <a:spcBef>
                <a:spcPts val="2000"/>
              </a:spcBef>
            </a:pPr>
            <a:r>
              <a:rPr lang="it-IT" sz="2800" dirty="0"/>
              <a:t>1 - alunni residenti nella fascia A  			</a:t>
            </a:r>
            <a:r>
              <a:rPr lang="it-IT" sz="2800" b="1" dirty="0"/>
              <a:t>punti 60 </a:t>
            </a:r>
            <a:endParaRPr lang="it-IT" sz="2800" dirty="0"/>
          </a:p>
          <a:p>
            <a:pPr>
              <a:spcBef>
                <a:spcPts val="2000"/>
              </a:spcBef>
            </a:pPr>
            <a:r>
              <a:rPr lang="it-IT" sz="2800" dirty="0"/>
              <a:t>2 - alunni residenti nella fascia B 			</a:t>
            </a:r>
            <a:r>
              <a:rPr lang="it-IT" sz="2800" b="1" dirty="0"/>
              <a:t>punti 45</a:t>
            </a:r>
            <a:endParaRPr lang="it-IT" sz="2800" dirty="0"/>
          </a:p>
          <a:p>
            <a:pPr>
              <a:spcBef>
                <a:spcPts val="2000"/>
              </a:spcBef>
            </a:pPr>
            <a:r>
              <a:rPr lang="it-IT" sz="2800" dirty="0"/>
              <a:t>3 - alunni residenti nella fascia C 			</a:t>
            </a:r>
            <a:r>
              <a:rPr lang="it-IT" sz="2800" b="1" dirty="0"/>
              <a:t>punti 30 </a:t>
            </a:r>
            <a:endParaRPr lang="it-IT" sz="2800" dirty="0"/>
          </a:p>
          <a:p>
            <a:pPr>
              <a:spcBef>
                <a:spcPts val="2000"/>
              </a:spcBef>
            </a:pPr>
            <a:r>
              <a:rPr lang="it-IT" sz="2800" dirty="0"/>
              <a:t>4 - alunni residenti fuori fascia A, B e C 		</a:t>
            </a:r>
            <a:r>
              <a:rPr lang="it-IT" sz="2800" b="1" dirty="0"/>
              <a:t>punti 15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         ma appartenenti al Municipio XII e XI</a:t>
            </a:r>
          </a:p>
          <a:p>
            <a:pPr>
              <a:spcBef>
                <a:spcPts val="2000"/>
              </a:spcBef>
            </a:pPr>
            <a:r>
              <a:rPr lang="it-IT" sz="2800" dirty="0"/>
              <a:t>5 - alunni residenti fuori dai Municipi XI e XII	</a:t>
            </a:r>
            <a:r>
              <a:rPr lang="it-IT" sz="2800" b="1" dirty="0"/>
              <a:t>punti 10</a:t>
            </a:r>
            <a:endParaRPr lang="it-IT" sz="2800" dirty="0"/>
          </a:p>
          <a:p>
            <a:pPr>
              <a:spcBef>
                <a:spcPts val="2000"/>
              </a:spcBef>
            </a:pPr>
            <a:r>
              <a:rPr lang="it-IT" sz="2800" dirty="0"/>
              <a:t>6 - alunni residenti fuori dal Comune di Roma 	</a:t>
            </a:r>
            <a:r>
              <a:rPr lang="it-IT" sz="2800" b="1" dirty="0"/>
              <a:t>punti 5</a:t>
            </a:r>
          </a:p>
          <a:p>
            <a:pPr>
              <a:spcBef>
                <a:spcPts val="2000"/>
              </a:spcBef>
            </a:pPr>
            <a:endParaRPr lang="it-IT" sz="2800" b="1" dirty="0"/>
          </a:p>
          <a:p>
            <a:pPr>
              <a:spcBef>
                <a:spcPts val="2000"/>
              </a:spcBef>
            </a:pPr>
            <a:endParaRPr lang="it-IT" sz="2800" b="1" dirty="0"/>
          </a:p>
          <a:p>
            <a:pPr>
              <a:spcBef>
                <a:spcPts val="2000"/>
              </a:spcBef>
            </a:pPr>
            <a:endParaRPr lang="it-IT" sz="2800" dirty="0"/>
          </a:p>
          <a:p>
            <a:pPr>
              <a:buNone/>
            </a:pPr>
            <a:endParaRPr lang="it-IT" sz="2000" dirty="0"/>
          </a:p>
          <a:p>
            <a:pPr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pPr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217182"/>
              </p:ext>
            </p:extLst>
          </p:nvPr>
        </p:nvGraphicFramePr>
        <p:xfrm>
          <a:off x="416496" y="188640"/>
          <a:ext cx="9145016" cy="648072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7250584">
                  <a:extLst>
                    <a:ext uri="{9D8B030D-6E8A-4147-A177-3AD203B41FA5}">
                      <a16:colId xmlns:a16="http://schemas.microsoft.com/office/drawing/2014/main" val="37504578"/>
                    </a:ext>
                  </a:extLst>
                </a:gridCol>
                <a:gridCol w="1894432">
                  <a:extLst>
                    <a:ext uri="{9D8B030D-6E8A-4147-A177-3AD203B41FA5}">
                      <a16:colId xmlns:a16="http://schemas.microsoft.com/office/drawing/2014/main" val="1857727249"/>
                    </a:ext>
                  </a:extLst>
                </a:gridCol>
              </a:tblGrid>
              <a:tr h="769139"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anose="02030602050306030303" pitchFamily="18" charset="0"/>
                          <a:cs typeface="Calibri" panose="020F0502020204030204" pitchFamily="34" charset="0"/>
                        </a:rPr>
                        <a:t>PUNTEGGI AGGIUNTIVI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Punti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1002868"/>
                  </a:ext>
                </a:extLst>
              </a:tr>
              <a:tr h="99162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1) Alunni appartenenti al territorio con una situazione familiare, socio-economica particolarmente gravosa, purché opportunamente documentata e comprovata da una relazione dai Servizi sociali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5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7671006"/>
                  </a:ext>
                </a:extLst>
              </a:tr>
              <a:tr h="56826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2) Alunni orfani o appartenenti a famiglie monoparentali con affido esclusivo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5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1651664"/>
                  </a:ext>
                </a:extLst>
              </a:tr>
              <a:tr h="31553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3) Famiglie numerose (più di 2 figli minori di 16 anni)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3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6870771"/>
                  </a:ext>
                </a:extLst>
              </a:tr>
              <a:tr h="31553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4) Alunni i cui genitori sono entrambi lavoratori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2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5638255"/>
                  </a:ext>
                </a:extLst>
              </a:tr>
              <a:tr h="65358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5) Alunni che hanno uno stato di famiglia in cui siano presenti componenti in situazione di handicap grave (L.104/92, art. 3, comma 3)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3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7126576"/>
                  </a:ext>
                </a:extLst>
              </a:tr>
              <a:tr h="31553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6) Alunni figli di dipendenti dell’I.C. “Mario Lodi”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5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1185473"/>
                  </a:ext>
                </a:extLst>
              </a:tr>
              <a:tr h="56826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7) Fratelli che chiedono contemporaneamente l’iscrizione all’I.C. Mario Lodi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3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7047213"/>
                  </a:ext>
                </a:extLst>
              </a:tr>
              <a:tr h="31553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8) Alunni che hanno fratelli frequentanti classi dell’I.C. Mario Lodi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5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7275432"/>
                  </a:ext>
                </a:extLst>
              </a:tr>
              <a:tr h="166772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9) Alunni non residenti nelle fasce A, B e C, ma che abbiano uno o entrambi i genitori che lavorano nel territorio di appartenenza:</a:t>
                      </a:r>
                    </a:p>
                    <a:p>
                      <a:pPr marL="290195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●	fascia A </a:t>
                      </a:r>
                    </a:p>
                    <a:p>
                      <a:pPr marL="290195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●	fascia B </a:t>
                      </a:r>
                    </a:p>
                    <a:p>
                      <a:pPr marL="290195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</a:rPr>
                        <a:t>●	fascia C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600" b="0" dirty="0">
                        <a:effectLst/>
                        <a:latin typeface="Constantia" panose="02030602050306030303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12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6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effectLst/>
                          <a:latin typeface="Constantia" panose="02030602050306030303" pitchFamily="18" charset="0"/>
                        </a:rPr>
                        <a:t>punti 3</a:t>
                      </a:r>
                      <a:endParaRPr lang="it-IT" sz="1600" b="0" dirty="0">
                        <a:effectLst/>
                        <a:latin typeface="Constantia" panose="02030602050306030303" pitchFamily="18" charset="0"/>
                        <a:ea typeface="Constantia" panose="02030602050306030303" pitchFamily="18" charset="0"/>
                        <a:cs typeface="Constantia" panose="02030602050306030303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5649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131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/>
          <a:srcRect l="30930" t="8789" r="31186" b="6250"/>
          <a:stretch>
            <a:fillRect/>
          </a:stretch>
        </p:blipFill>
        <p:spPr bwMode="auto">
          <a:xfrm>
            <a:off x="1983154" y="728040"/>
            <a:ext cx="5202094" cy="603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asellaDiTesto 2"/>
          <p:cNvSpPr txBox="1"/>
          <p:nvPr/>
        </p:nvSpPr>
        <p:spPr>
          <a:xfrm>
            <a:off x="416496" y="128826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MAPPA DELLA TERRITORIALITA’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00472" y="169390"/>
            <a:ext cx="95770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it-IT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INFORMAZIONI GENERALI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domande di iscrizione </a:t>
            </a:r>
            <a:r>
              <a:rPr lang="it-IT" sz="2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line </a:t>
            </a:r>
            <a:r>
              <a:rPr lang="it-IT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alla classe prima di scuola secondaria dovranno essere presentate on line secondo indicazioni in circolare allegata.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A parità di punteggio avranno precedenza le iscrizioni degli alunni con indirizzo di residenza più vicino alla scuola, secondo il calcolo della distanza effettuato con Google Maps, percorso a piedi.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Le strade che delimitano le fasce fanno parte integrante della fascia, comprese le strade private e le strade chiuse che hanno come unica uscita la strada-confine.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Per quanto riguarda l’attribuzione del punteggio della territorialità farà fede soltanto la residenza ufficiale dell’alunno alla data del 1 novembre 2025 e non il domicilio.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latin typeface="Calibri" panose="020F0502020204030204" pitchFamily="34" charset="0"/>
                <a:cs typeface="Calibri" panose="020F0502020204030204" pitchFamily="34" charset="0"/>
              </a:rPr>
              <a:t>Verranno effettuati controlli a campione sulle autocertificazioni prodotte; in caso di dichiarazioni mendaci, si procederà al depennamento definitivo dalla graduatoria.</a:t>
            </a:r>
            <a:endParaRPr lang="it-IT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03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2468" y="285728"/>
            <a:ext cx="9275440" cy="5832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FontTx/>
              <a:buNone/>
            </a:pPr>
            <a:r>
              <a:rPr lang="it-IT" sz="4000" b="1" dirty="0">
                <a:solidFill>
                  <a:srgbClr val="C00000"/>
                </a:solidFill>
              </a:rPr>
              <a:t>CONTATTI</a:t>
            </a:r>
          </a:p>
          <a:p>
            <a:pPr marL="528638">
              <a:buFontTx/>
              <a:buNone/>
            </a:pPr>
            <a:endParaRPr lang="it-IT" sz="3600" b="1" dirty="0"/>
          </a:p>
          <a:p>
            <a:pPr marL="757238" indent="-571500"/>
            <a:r>
              <a:rPr lang="it-IT" sz="3600" b="1" dirty="0"/>
              <a:t>Sito web:  </a:t>
            </a:r>
            <a:r>
              <a:rPr lang="it-IT" sz="3600" b="1" dirty="0">
                <a:hlinkClick r:id="rId2"/>
              </a:rPr>
              <a:t>https://www.icmariolodi.edu.it</a:t>
            </a:r>
            <a:r>
              <a:rPr lang="it-IT" sz="3600" b="1" dirty="0"/>
              <a:t> </a:t>
            </a:r>
          </a:p>
          <a:p>
            <a:pPr marL="528638"/>
            <a:endParaRPr lang="it-IT" sz="2000" b="1" dirty="0"/>
          </a:p>
          <a:p>
            <a:pPr marL="757238" indent="-571500"/>
            <a:r>
              <a:rPr lang="it-IT" sz="3600" b="1" dirty="0"/>
              <a:t>Indirizzi </a:t>
            </a:r>
            <a:r>
              <a:rPr lang="it-IT" sz="3600" b="1" dirty="0" err="1"/>
              <a:t>email</a:t>
            </a:r>
            <a:r>
              <a:rPr lang="it-IT" sz="3600" b="1" dirty="0"/>
              <a:t>:    </a:t>
            </a:r>
            <a:r>
              <a:rPr lang="it-IT" sz="3600" b="1" dirty="0">
                <a:hlinkClick r:id="rId3"/>
              </a:rPr>
              <a:t>rmic8fy006@istruzione.it</a:t>
            </a:r>
            <a:endParaRPr lang="it-IT" sz="3600" b="1" dirty="0"/>
          </a:p>
          <a:p>
            <a:pPr marL="185738" indent="0">
              <a:buNone/>
            </a:pPr>
            <a:r>
              <a:rPr lang="it-IT" sz="3600" b="1" dirty="0"/>
              <a:t> 				</a:t>
            </a:r>
            <a:r>
              <a:rPr lang="it-IT" sz="3600" b="1" dirty="0">
                <a:hlinkClick r:id="rId4"/>
              </a:rPr>
              <a:t>rmic8fy006@pec.istruzione.it</a:t>
            </a:r>
            <a:endParaRPr lang="it-IT" sz="3600" b="1" dirty="0"/>
          </a:p>
          <a:p>
            <a:pPr marL="528638"/>
            <a:endParaRPr lang="it-IT" sz="2000" b="1" dirty="0"/>
          </a:p>
          <a:p>
            <a:pPr marL="757238" indent="-571500"/>
            <a:r>
              <a:rPr lang="it-IT" sz="3600" b="1" dirty="0"/>
              <a:t>Dirigente: </a:t>
            </a:r>
            <a:r>
              <a:rPr lang="it-IT" b="1" i="0" u="sng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roberto.dimatteo1@scuola.istruzione.</a:t>
            </a:r>
            <a:r>
              <a:rPr lang="it-IT" b="1" i="0" u="sng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it</a:t>
            </a:r>
            <a:endParaRPr lang="it-IT" b="1" u="sng" dirty="0">
              <a:solidFill>
                <a:srgbClr val="0070C0"/>
              </a:solidFill>
            </a:endParaRPr>
          </a:p>
          <a:p>
            <a:pPr marL="757238" indent="-571500"/>
            <a:r>
              <a:rPr lang="it-IT" sz="3600" b="1" dirty="0"/>
              <a:t>Referente iscrizioni: </a:t>
            </a:r>
          </a:p>
          <a:p>
            <a:pPr marL="185738" indent="0">
              <a:buNone/>
            </a:pPr>
            <a:r>
              <a:rPr lang="it-IT" sz="3600" b="1" dirty="0"/>
              <a:t>      </a:t>
            </a:r>
            <a:r>
              <a:rPr lang="it-IT" sz="3600" b="1" u="sng" dirty="0" err="1">
                <a:solidFill>
                  <a:srgbClr val="0070C0"/>
                </a:solidFill>
              </a:rPr>
              <a:t>roberta.dannibale@scuola.istruzione.it</a:t>
            </a:r>
            <a:endParaRPr lang="it-IT" sz="36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70410</TotalTime>
  <Words>604</Words>
  <Application>Microsoft Macintosh PowerPoint</Application>
  <PresentationFormat>A4 (21x29,7 cm)</PresentationFormat>
  <Paragraphs>67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Comic Sans MS</vt:lpstr>
      <vt:lpstr>Constantia</vt:lpstr>
      <vt:lpstr>Wingdings</vt:lpstr>
      <vt:lpstr>Tema di Office</vt:lpstr>
      <vt:lpstr>2_Tema di Office</vt:lpstr>
      <vt:lpstr>CRITERI E ATTRIBUZIONE PUNTEGGIO SCUOLA SECONDARIA DI I GRADO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sabrina messedaglia</dc:creator>
  <cp:lastModifiedBy>sabrina messedaglia</cp:lastModifiedBy>
  <cp:revision>101</cp:revision>
  <dcterms:created xsi:type="dcterms:W3CDTF">2019-12-17T20:10:22Z</dcterms:created>
  <dcterms:modified xsi:type="dcterms:W3CDTF">2026-01-08T15:58:35Z</dcterms:modified>
</cp:coreProperties>
</file>